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2" r:id="rId8"/>
    <p:sldId id="258" r:id="rId9"/>
  </p:sldIdLst>
  <p:sldSz cx="9144000" cy="5143500" type="screen16x9"/>
  <p:notesSz cx="6735763" cy="9866313"/>
  <p:defaultTextStyle>
    <a:defPPr>
      <a:defRPr lang="sk-SK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75"/>
    <a:srgbClr val="084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5"/>
    <p:restoredTop sz="94660"/>
  </p:normalViewPr>
  <p:slideViewPr>
    <p:cSldViewPr snapToGrid="0" snapToObjects="1">
      <p:cViewPr varScale="1">
        <p:scale>
          <a:sx n="152" d="100"/>
          <a:sy n="152" d="100"/>
        </p:scale>
        <p:origin x="10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951925"/>
            <a:ext cx="6858000" cy="1386254"/>
          </a:xfrm>
        </p:spPr>
        <p:txBody>
          <a:bodyPr anchor="ctr"/>
          <a:lstStyle>
            <a:lvl1pPr algn="ctr">
              <a:defRPr sz="45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28105"/>
            <a:ext cx="6858000" cy="42853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k-SK" dirty="0"/>
              <a:t>Kliknutím upravte štýl predlohy podnadpisu</a:t>
            </a:r>
            <a:endParaRPr lang="en-US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7D5AA513-5D58-1E4C-B35D-8C48B31DCC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64244" y="1119203"/>
            <a:ext cx="3215512" cy="1404189"/>
          </a:xfrm>
          <a:prstGeom prst="rect">
            <a:avLst/>
          </a:prstGeom>
        </p:spPr>
      </p:pic>
      <p:sp>
        <p:nvSpPr>
          <p:cNvPr id="9" name="Obdĺžnik 8">
            <a:extLst>
              <a:ext uri="{FF2B5EF4-FFF2-40B4-BE49-F238E27FC236}">
                <a16:creationId xmlns:a16="http://schemas.microsoft.com/office/drawing/2014/main" id="{C346CC2C-CAD3-474C-8161-DD4ABB7F20D1}"/>
              </a:ext>
            </a:extLst>
          </p:cNvPr>
          <p:cNvSpPr/>
          <p:nvPr userDrawn="1"/>
        </p:nvSpPr>
        <p:spPr>
          <a:xfrm>
            <a:off x="4589585" y="4756638"/>
            <a:ext cx="782515" cy="307731"/>
          </a:xfrm>
          <a:prstGeom prst="rect">
            <a:avLst/>
          </a:prstGeom>
          <a:solidFill>
            <a:srgbClr val="0039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98992968-063A-3841-994C-6387CC74925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805" y="213840"/>
            <a:ext cx="1721995" cy="44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59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54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111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08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ĺžnik 6">
            <a:extLst>
              <a:ext uri="{FF2B5EF4-FFF2-40B4-BE49-F238E27FC236}">
                <a16:creationId xmlns:a16="http://schemas.microsoft.com/office/drawing/2014/main" id="{3B679FBA-2224-B641-B4A7-017630659B5E}"/>
              </a:ext>
            </a:extLst>
          </p:cNvPr>
          <p:cNvSpPr/>
          <p:nvPr userDrawn="1"/>
        </p:nvSpPr>
        <p:spPr>
          <a:xfrm>
            <a:off x="562708" y="395654"/>
            <a:ext cx="8871438" cy="738554"/>
          </a:xfrm>
          <a:prstGeom prst="roundRect">
            <a:avLst/>
          </a:prstGeom>
          <a:ln>
            <a:solidFill>
              <a:srgbClr val="00397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/>
              <a:t>Upraviť štýly predlohy textu
Druhá úroveň
Tretia úroveň
Štvrtá úroveň
Piata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64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ĺžnik 6">
            <a:extLst>
              <a:ext uri="{FF2B5EF4-FFF2-40B4-BE49-F238E27FC236}">
                <a16:creationId xmlns:a16="http://schemas.microsoft.com/office/drawing/2014/main" id="{3B679FBA-2224-B641-B4A7-017630659B5E}"/>
              </a:ext>
            </a:extLst>
          </p:cNvPr>
          <p:cNvSpPr/>
          <p:nvPr userDrawn="1"/>
        </p:nvSpPr>
        <p:spPr>
          <a:xfrm>
            <a:off x="562708" y="395654"/>
            <a:ext cx="8871438" cy="738554"/>
          </a:xfrm>
          <a:prstGeom prst="roundRect">
            <a:avLst/>
          </a:prstGeom>
          <a:ln>
            <a:solidFill>
              <a:srgbClr val="00397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dirty="0"/>
              <a:t>Upraviť štýly predlohy textu
Druhá úroveň
Tretia úroveň
Štvrtá úroveň
Piata úroveň</a:t>
            </a:r>
            <a:endParaRPr lang="en-US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418E1E4-27DD-854C-9D09-B6A997FBB0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3115" y="4798062"/>
            <a:ext cx="1023370" cy="24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33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47BED992-8811-524F-BC8F-B163A15F02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83115" y="4798062"/>
            <a:ext cx="1023370" cy="24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3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16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k-SK" dirty="0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3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09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20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4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B8173816-2C5C-EC42-977B-FD7F6CF91D0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635500" y="4830641"/>
            <a:ext cx="657469" cy="18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2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003975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ovujme.sk/sk/aktualit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7FB5F6-E3B4-0E4F-A2AC-1EA1E9952C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ESCA </a:t>
            </a:r>
            <a:r>
              <a:rPr lang="sk-SK" sz="2800" dirty="0" err="1" smtClean="0"/>
              <a:t>Certification</a:t>
            </a:r>
            <a:r>
              <a:rPr lang="sk-SK" sz="2800" dirty="0" smtClean="0"/>
              <a:t> in Slovakia </a:t>
            </a:r>
            <a:br>
              <a:rPr lang="sk-SK" sz="2800" dirty="0" smtClean="0"/>
            </a:br>
            <a:r>
              <a:rPr lang="sk-SK" sz="1600" dirty="0" smtClean="0"/>
              <a:t>Vladimír Borza-Renáta </a:t>
            </a:r>
            <a:r>
              <a:rPr lang="sk-SK" sz="1600" dirty="0" smtClean="0"/>
              <a:t>Magulová </a:t>
            </a:r>
            <a:endParaRPr lang="sk-SK" sz="1600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0F126D25-4634-CE43-8FB7-D04EFB1138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094480"/>
            <a:ext cx="6858000" cy="955039"/>
          </a:xfrm>
        </p:spPr>
        <p:txBody>
          <a:bodyPr>
            <a:normAutofit fontScale="40000" lnSpcReduction="20000"/>
          </a:bodyPr>
          <a:lstStyle/>
          <a:p>
            <a:r>
              <a:rPr lang="sk-SK" dirty="0" smtClean="0"/>
              <a:t> </a:t>
            </a:r>
          </a:p>
          <a:p>
            <a:r>
              <a:rPr lang="sk-SK" sz="3400" dirty="0" smtClean="0"/>
              <a:t>INNO INUSTRY –online study  visit Slovakia </a:t>
            </a:r>
          </a:p>
          <a:p>
            <a:r>
              <a:rPr lang="sk-SK" sz="3400" dirty="0" smtClean="0"/>
              <a:t>„Cluster support and transformation towards  Industry 4.0“</a:t>
            </a:r>
          </a:p>
          <a:p>
            <a:r>
              <a:rPr lang="sk-SK" sz="3400" dirty="0" smtClean="0"/>
              <a:t> 20.01.2022 </a:t>
            </a:r>
          </a:p>
          <a:p>
            <a:endParaRPr lang="sk-SK" sz="3400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786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duotone>
              <a:prstClr val="black"/>
              <a:schemeClr val="accent1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RECENT HISTORY OF CERTIFICATION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40598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2011- start of certification in Slovakia according to the criteria of European Secretariat of Cluster Analyses (ESCA)</a:t>
            </a:r>
          </a:p>
          <a:p>
            <a:r>
              <a:rPr lang="en-US" dirty="0" smtClean="0"/>
              <a:t>from 2011 – certification in connection with international projects </a:t>
            </a:r>
          </a:p>
          <a:p>
            <a:pPr lvl="5"/>
            <a:r>
              <a:rPr lang="en-US" sz="1500" dirty="0" smtClean="0"/>
              <a:t>CENTRAMO (2011-2013)</a:t>
            </a:r>
          </a:p>
          <a:p>
            <a:pPr lvl="5"/>
            <a:r>
              <a:rPr lang="en-US" sz="1500" dirty="0" smtClean="0"/>
              <a:t>ACE – Achieving Cluster Excellence (2014-2016)</a:t>
            </a:r>
          </a:p>
          <a:p>
            <a:pPr lvl="5"/>
            <a:r>
              <a:rPr lang="en-US" sz="1500" dirty="0" smtClean="0"/>
              <a:t>ClusterFY (2017-present)</a:t>
            </a:r>
          </a:p>
          <a:p>
            <a:r>
              <a:rPr lang="en-US" dirty="0" smtClean="0"/>
              <a:t>2011-2013 – outputs of  early ESCA  certification –</a:t>
            </a:r>
            <a:r>
              <a:rPr lang="sk-SK" dirty="0" smtClean="0"/>
              <a:t> </a:t>
            </a:r>
            <a:r>
              <a:rPr lang="en-US" dirty="0" smtClean="0"/>
              <a:t>first  14 bronze clusters and 1 gold cluster in Slovakia</a:t>
            </a:r>
          </a:p>
          <a:p>
            <a:r>
              <a:rPr lang="en-US" dirty="0" smtClean="0"/>
              <a:t>from 2011 – building SIEA Expert Team in cooperation with VDI/VDE in Germany </a:t>
            </a:r>
          </a:p>
          <a:p>
            <a:r>
              <a:rPr lang="en-US" dirty="0" smtClean="0"/>
              <a:t>2013 – start of systematic </a:t>
            </a:r>
            <a:r>
              <a:rPr lang="en-US" dirty="0" smtClean="0"/>
              <a:t>cooperation</a:t>
            </a:r>
            <a:r>
              <a:rPr lang="sk-SK" dirty="0" smtClean="0"/>
              <a:t>:</a:t>
            </a:r>
            <a:r>
              <a:rPr lang="en-US" dirty="0" smtClean="0"/>
              <a:t> </a:t>
            </a:r>
            <a:r>
              <a:rPr lang="en-US" dirty="0" smtClean="0"/>
              <a:t>MoE and SIEA with cluster </a:t>
            </a:r>
            <a:r>
              <a:rPr lang="en-US" dirty="0" smtClean="0"/>
              <a:t>organizations</a:t>
            </a:r>
            <a:r>
              <a:rPr lang="sk-SK" dirty="0" smtClean="0"/>
              <a:t>:</a:t>
            </a:r>
            <a:r>
              <a:rPr lang="en-US" dirty="0" smtClean="0"/>
              <a:t> </a:t>
            </a:r>
            <a:r>
              <a:rPr lang="en-US" dirty="0" smtClean="0"/>
              <a:t>1st Call for support of industrial cluster organizations in </a:t>
            </a:r>
            <a:r>
              <a:rPr lang="en-US" dirty="0" smtClean="0"/>
              <a:t>2013</a:t>
            </a:r>
            <a:r>
              <a:rPr lang="sk-SK" dirty="0" smtClean="0"/>
              <a:t> (state </a:t>
            </a:r>
            <a:r>
              <a:rPr lang="sk-SK" dirty="0" err="1" smtClean="0"/>
              <a:t>budget</a:t>
            </a:r>
            <a:r>
              <a:rPr lang="sk-SK" dirty="0" smtClean="0"/>
              <a:t>)</a:t>
            </a:r>
            <a:r>
              <a:rPr lang="en-US" dirty="0" smtClean="0"/>
              <a:t>,</a:t>
            </a:r>
            <a:endParaRPr lang="en-US" dirty="0" smtClean="0"/>
          </a:p>
          <a:p>
            <a:r>
              <a:rPr lang="en-US" dirty="0" smtClean="0"/>
              <a:t>first SIEA study – Cluster Policy in Conditions of  Slovakia</a:t>
            </a:r>
            <a:r>
              <a:rPr lang="sk-SK" dirty="0" smtClean="0"/>
              <a:t> </a:t>
            </a:r>
            <a:r>
              <a:rPr lang="en-US" dirty="0" smtClean="0"/>
              <a:t>(M. Balog et al. 2015)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7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duotone>
              <a:prstClr val="black"/>
              <a:schemeClr val="accent1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CURRENT </a:t>
            </a:r>
            <a:r>
              <a:rPr lang="sk-SK" dirty="0" smtClean="0"/>
              <a:t>SITUATION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 smtClean="0"/>
              <a:t>National Project „Increasing the Innovative performance of the Slovak economy</a:t>
            </a:r>
            <a:r>
              <a:rPr lang="en-US" b="1" i="1" dirty="0" smtClean="0"/>
              <a:t>“</a:t>
            </a:r>
            <a:r>
              <a:rPr lang="sk-SK" b="1" i="1" dirty="0" smtClean="0"/>
              <a:t> – </a:t>
            </a:r>
            <a:r>
              <a:rPr lang="sk-SK" b="1" i="1" dirty="0" err="1" smtClean="0"/>
              <a:t>let´s</a:t>
            </a:r>
            <a:r>
              <a:rPr lang="sk-SK" b="1" i="1" dirty="0" smtClean="0"/>
              <a:t> innovate.sk</a:t>
            </a:r>
            <a:endParaRPr lang="en-US" b="1" i="1" dirty="0" smtClean="0"/>
          </a:p>
          <a:p>
            <a:r>
              <a:rPr lang="sk-SK" dirty="0" err="1" smtClean="0"/>
              <a:t>One</a:t>
            </a:r>
            <a:r>
              <a:rPr lang="sk-SK" dirty="0" smtClean="0"/>
              <a:t> of o</a:t>
            </a:r>
            <a:r>
              <a:rPr lang="en-US" dirty="0" err="1" smtClean="0"/>
              <a:t>bjective</a:t>
            </a:r>
            <a:r>
              <a:rPr lang="sk-SK" dirty="0" smtClean="0"/>
              <a:t>s</a:t>
            </a:r>
            <a:r>
              <a:rPr lang="en-US" dirty="0" smtClean="0"/>
              <a:t>: </a:t>
            </a:r>
            <a:r>
              <a:rPr lang="en-US" dirty="0" smtClean="0"/>
              <a:t>to intensify the processes of building the part of the innovation ecosystem that is formed by cluster organizations</a:t>
            </a:r>
          </a:p>
          <a:p>
            <a:r>
              <a:rPr lang="en-US" dirty="0" smtClean="0"/>
              <a:t>Over the last 4 years, 40 </a:t>
            </a:r>
            <a:r>
              <a:rPr lang="sk-SK" dirty="0" err="1" smtClean="0"/>
              <a:t>certification</a:t>
            </a:r>
            <a:r>
              <a:rPr lang="sk-SK" dirty="0" smtClean="0"/>
              <a:t>/</a:t>
            </a:r>
            <a:r>
              <a:rPr lang="sk-SK" dirty="0" err="1" smtClean="0"/>
              <a:t>recertification</a:t>
            </a:r>
            <a:r>
              <a:rPr lang="sk-SK" dirty="0" smtClean="0"/>
              <a:t> </a:t>
            </a:r>
            <a:r>
              <a:rPr lang="sk-SK" dirty="0" err="1" smtClean="0"/>
              <a:t>was</a:t>
            </a:r>
            <a:r>
              <a:rPr lang="sk-SK" dirty="0" smtClean="0"/>
              <a:t> </a:t>
            </a:r>
            <a:r>
              <a:rPr lang="sk-SK" dirty="0" err="1" smtClean="0"/>
              <a:t>performed</a:t>
            </a:r>
            <a:endParaRPr lang="en-US" dirty="0" smtClean="0"/>
          </a:p>
          <a:p>
            <a:r>
              <a:rPr lang="en-US" dirty="0"/>
              <a:t>23 Slovak clusters have valid ESCA certificates to the date of 1. January 2022 - which is the most within the V4 countries and Austria. </a:t>
            </a:r>
            <a:endParaRPr lang="sk-SK" dirty="0" smtClean="0"/>
          </a:p>
          <a:p>
            <a:r>
              <a:rPr lang="en-US" b="1" i="1" dirty="0" smtClean="0"/>
              <a:t>Support from the OP Integrated Infrastructure </a:t>
            </a:r>
            <a:r>
              <a:rPr lang="en-US" i="1" dirty="0" smtClean="0"/>
              <a:t>– </a:t>
            </a:r>
            <a:r>
              <a:rPr lang="sk-SK" i="1" dirty="0" err="1" smtClean="0"/>
              <a:t>grants</a:t>
            </a:r>
            <a:r>
              <a:rPr lang="sk-SK" i="1" dirty="0" smtClean="0"/>
              <a:t> </a:t>
            </a:r>
            <a:r>
              <a:rPr lang="en-US" i="1" dirty="0" smtClean="0"/>
              <a:t>for </a:t>
            </a:r>
            <a:r>
              <a:rPr lang="en-US" i="1" dirty="0" smtClean="0"/>
              <a:t>clusters in the Bratislava self-governing region </a:t>
            </a:r>
            <a:r>
              <a:rPr lang="sk-SK" i="1" dirty="0" err="1" smtClean="0"/>
              <a:t>with</a:t>
            </a:r>
            <a:r>
              <a:rPr lang="sk-SK" i="1" dirty="0" smtClean="0"/>
              <a:t> </a:t>
            </a:r>
            <a:r>
              <a:rPr lang="sk-SK" i="1" dirty="0" err="1" smtClean="0"/>
              <a:t>total</a:t>
            </a:r>
            <a:r>
              <a:rPr lang="sk-SK" i="1" dirty="0" smtClean="0"/>
              <a:t> </a:t>
            </a:r>
            <a:r>
              <a:rPr lang="sk-SK" i="1" dirty="0" err="1" smtClean="0"/>
              <a:t>allocation</a:t>
            </a:r>
            <a:r>
              <a:rPr lang="sk-SK" i="1" dirty="0" smtClean="0"/>
              <a:t> </a:t>
            </a:r>
            <a:r>
              <a:rPr lang="en-US" i="1" dirty="0" smtClean="0"/>
              <a:t>2.3 </a:t>
            </a:r>
            <a:r>
              <a:rPr lang="en-US" i="1" dirty="0" smtClean="0"/>
              <a:t>mil. EUR and </a:t>
            </a:r>
            <a:r>
              <a:rPr lang="en-US" i="1" dirty="0" smtClean="0"/>
              <a:t>in </a:t>
            </a:r>
            <a:r>
              <a:rPr lang="en-US" i="1" dirty="0" smtClean="0"/>
              <a:t>other regions of </a:t>
            </a:r>
            <a:r>
              <a:rPr lang="en-US" i="1" dirty="0" smtClean="0"/>
              <a:t>Slovakia</a:t>
            </a:r>
            <a:r>
              <a:rPr lang="sk-SK" i="1" dirty="0" smtClean="0"/>
              <a:t> </a:t>
            </a:r>
            <a:r>
              <a:rPr lang="sk-SK" i="1" dirty="0" err="1" smtClean="0"/>
              <a:t>with</a:t>
            </a:r>
            <a:r>
              <a:rPr lang="sk-SK" i="1" dirty="0" smtClean="0"/>
              <a:t> </a:t>
            </a:r>
            <a:r>
              <a:rPr lang="sk-SK" i="1" dirty="0" err="1" smtClean="0"/>
              <a:t>total</a:t>
            </a:r>
            <a:r>
              <a:rPr lang="sk-SK" i="1" dirty="0" smtClean="0"/>
              <a:t> </a:t>
            </a:r>
            <a:r>
              <a:rPr lang="sk-SK" i="1" dirty="0" err="1" smtClean="0"/>
              <a:t>allocation</a:t>
            </a:r>
            <a:r>
              <a:rPr lang="sk-SK" i="1" dirty="0" smtClean="0"/>
              <a:t> </a:t>
            </a:r>
            <a:r>
              <a:rPr lang="en-US" i="1" dirty="0" smtClean="0"/>
              <a:t>2.7 </a:t>
            </a:r>
            <a:r>
              <a:rPr lang="en-US" i="1" dirty="0"/>
              <a:t>mil. EUR </a:t>
            </a:r>
            <a:endParaRPr lang="sk-SK" i="1" dirty="0" smtClean="0"/>
          </a:p>
          <a:p>
            <a:r>
              <a:rPr lang="en-US" dirty="0" smtClean="0"/>
              <a:t>Number </a:t>
            </a:r>
            <a:r>
              <a:rPr lang="en-US" dirty="0" smtClean="0"/>
              <a:t>of approved or contracted projects: 21</a:t>
            </a:r>
          </a:p>
        </p:txBody>
      </p:sp>
    </p:spTree>
    <p:extLst>
      <p:ext uri="{BB962C8B-B14F-4D97-AF65-F5344CB8AC3E}">
        <p14:creationId xmlns:p14="http://schemas.microsoft.com/office/powerpoint/2010/main" val="231138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IMPACT OF CERTIFICATION ON THE</a:t>
            </a:r>
            <a:r>
              <a:rPr lang="en-US" dirty="0" smtClean="0"/>
              <a:t> </a:t>
            </a:r>
            <a:r>
              <a:rPr lang="sk-SK" dirty="0" smtClean="0"/>
              <a:t>CLUSTER</a:t>
            </a:r>
            <a:r>
              <a:rPr lang="en-US" dirty="0" smtClean="0"/>
              <a:t> </a:t>
            </a:r>
            <a:r>
              <a:rPr lang="sk-SK" dirty="0" smtClean="0"/>
              <a:t>ECOSYSTEM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Increasing </a:t>
            </a:r>
            <a:r>
              <a:rPr lang="en-US" dirty="0"/>
              <a:t>cluster activities within the </a:t>
            </a:r>
            <a:r>
              <a:rPr lang="en-US" dirty="0" smtClean="0"/>
              <a:t>ecosystem</a:t>
            </a:r>
            <a:endParaRPr lang="sk-SK" dirty="0" smtClean="0"/>
          </a:p>
          <a:p>
            <a:pPr marL="457200" indent="-457200">
              <a:buAutoNum type="arabicPeriod"/>
            </a:pPr>
            <a:r>
              <a:rPr lang="en-US" dirty="0" smtClean="0"/>
              <a:t>Creation </a:t>
            </a:r>
            <a:r>
              <a:rPr lang="en-US" dirty="0"/>
              <a:t>of new clusters (10 new active clusters in the last three years</a:t>
            </a:r>
            <a:r>
              <a:rPr lang="en-US" dirty="0" smtClean="0"/>
              <a:t>)</a:t>
            </a:r>
            <a:endParaRPr lang="sk-SK" dirty="0" smtClean="0"/>
          </a:p>
          <a:p>
            <a:pPr marL="457200" indent="-457200">
              <a:buAutoNum type="arabicPeriod"/>
            </a:pPr>
            <a:r>
              <a:rPr lang="en-US" dirty="0" smtClean="0"/>
              <a:t>New </a:t>
            </a:r>
            <a:r>
              <a:rPr lang="en-US" dirty="0"/>
              <a:t>or updated cluster profiles on the ECCP platform (19</a:t>
            </a:r>
            <a:r>
              <a:rPr lang="en-US" dirty="0" smtClean="0"/>
              <a:t>)</a:t>
            </a:r>
            <a:endParaRPr lang="sk-SK" dirty="0" smtClean="0"/>
          </a:p>
          <a:p>
            <a:pPr marL="457200" indent="-457200">
              <a:buAutoNum type="arabicPeriod"/>
            </a:pPr>
            <a:r>
              <a:rPr lang="en-US" dirty="0" smtClean="0"/>
              <a:t>Linking </a:t>
            </a:r>
            <a:r>
              <a:rPr lang="en-US" dirty="0"/>
              <a:t>cluster assessments with </a:t>
            </a:r>
            <a:r>
              <a:rPr lang="sk-SK" dirty="0" err="1" smtClean="0"/>
              <a:t>cluster</a:t>
            </a:r>
            <a:r>
              <a:rPr lang="sk-SK" dirty="0" smtClean="0"/>
              <a:t> </a:t>
            </a:r>
            <a:r>
              <a:rPr lang="en-US" dirty="0" smtClean="0"/>
              <a:t>support schemes</a:t>
            </a:r>
            <a:endParaRPr lang="sk-SK" dirty="0" smtClean="0"/>
          </a:p>
          <a:p>
            <a:pPr marL="457200" indent="-457200">
              <a:buAutoNum type="arabicPeriod"/>
            </a:pPr>
            <a:r>
              <a:rPr lang="en-US" dirty="0" smtClean="0"/>
              <a:t>Internationalization </a:t>
            </a:r>
            <a:r>
              <a:rPr lang="en-US" dirty="0"/>
              <a:t>of </a:t>
            </a:r>
            <a:r>
              <a:rPr lang="en-US" dirty="0" smtClean="0"/>
              <a:t>clusters</a:t>
            </a:r>
            <a:endParaRPr lang="sk-SK" dirty="0" smtClean="0"/>
          </a:p>
          <a:p>
            <a:pPr marL="457200" indent="-457200">
              <a:buAutoNum type="arabicPeriod"/>
            </a:pPr>
            <a:r>
              <a:rPr lang="en-US" dirty="0" smtClean="0"/>
              <a:t>Improving </a:t>
            </a:r>
            <a:r>
              <a:rPr lang="en-US" dirty="0"/>
              <a:t>the quality of internal cluster </a:t>
            </a:r>
            <a:r>
              <a:rPr lang="en-US" dirty="0" smtClean="0"/>
              <a:t>management</a:t>
            </a:r>
            <a:endParaRPr lang="sk-SK" dirty="0" smtClean="0"/>
          </a:p>
          <a:p>
            <a:pPr marL="457200" indent="-457200">
              <a:buAutoNum type="arabicPeriod"/>
            </a:pPr>
            <a:r>
              <a:rPr lang="sk-SK" dirty="0" err="1" smtClean="0"/>
              <a:t>Sharing</a:t>
            </a:r>
            <a:r>
              <a:rPr lang="en-US" dirty="0" smtClean="0"/>
              <a:t> </a:t>
            </a:r>
            <a:r>
              <a:rPr lang="en-US" dirty="0"/>
              <a:t>of information between SIEA, </a:t>
            </a:r>
            <a:r>
              <a:rPr lang="en-US" dirty="0" smtClean="0"/>
              <a:t>M</a:t>
            </a:r>
            <a:r>
              <a:rPr lang="sk-SK" dirty="0" err="1" smtClean="0"/>
              <a:t>oE</a:t>
            </a:r>
            <a:r>
              <a:rPr lang="en-US" dirty="0" smtClean="0"/>
              <a:t>, </a:t>
            </a:r>
            <a:r>
              <a:rPr lang="en-US" dirty="0"/>
              <a:t>UKS networks, individual clusters ...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213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duotone>
              <a:prstClr val="black"/>
              <a:schemeClr val="accent1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OUTPUTS </a:t>
            </a:r>
            <a:r>
              <a:rPr lang="sk-SK" dirty="0" smtClean="0"/>
              <a:t>AND RESULTS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Creating and Implementing </a:t>
            </a:r>
            <a:r>
              <a:rPr lang="sk-SK" dirty="0" smtClean="0"/>
              <a:t>of t</a:t>
            </a:r>
            <a:r>
              <a:rPr lang="en-US" dirty="0" smtClean="0"/>
              <a:t>wo </a:t>
            </a:r>
            <a:r>
              <a:rPr lang="en-US" dirty="0"/>
              <a:t>Calls from the European Structural </a:t>
            </a:r>
            <a:r>
              <a:rPr lang="en-US" dirty="0" smtClean="0"/>
              <a:t>Funds</a:t>
            </a:r>
            <a:r>
              <a:rPr lang="sk-SK" dirty="0"/>
              <a:t> </a:t>
            </a:r>
            <a:r>
              <a:rPr lang="en-US" dirty="0" smtClean="0"/>
              <a:t>to </a:t>
            </a:r>
            <a:r>
              <a:rPr lang="en-US" dirty="0"/>
              <a:t>Support Business </a:t>
            </a:r>
            <a:r>
              <a:rPr lang="en-US" dirty="0" smtClean="0"/>
              <a:t>Networking</a:t>
            </a:r>
            <a:r>
              <a:rPr lang="sk-SK" dirty="0" smtClean="0"/>
              <a:t>, </a:t>
            </a:r>
          </a:p>
          <a:p>
            <a:r>
              <a:rPr lang="en-US" dirty="0" smtClean="0"/>
              <a:t>Creation </a:t>
            </a:r>
            <a:r>
              <a:rPr lang="en-US" dirty="0"/>
              <a:t>of a cross-sectional "Stakeholder Group" (SIEA, </a:t>
            </a:r>
            <a:r>
              <a:rPr lang="en-US" dirty="0" smtClean="0"/>
              <a:t>M</a:t>
            </a:r>
            <a:r>
              <a:rPr lang="sk-SK" dirty="0" err="1" smtClean="0"/>
              <a:t>oE</a:t>
            </a:r>
            <a:r>
              <a:rPr lang="en-US" dirty="0" smtClean="0"/>
              <a:t>, </a:t>
            </a:r>
            <a:r>
              <a:rPr lang="en-US" dirty="0"/>
              <a:t>UKS, representatives </a:t>
            </a:r>
            <a:r>
              <a:rPr lang="sk-SK" dirty="0" smtClean="0"/>
              <a:t>of</a:t>
            </a:r>
            <a:r>
              <a:rPr lang="en-US" dirty="0" smtClean="0"/>
              <a:t> C</a:t>
            </a:r>
            <a:r>
              <a:rPr lang="sk-SK" dirty="0" smtClean="0"/>
              <a:t>l</a:t>
            </a:r>
            <a:r>
              <a:rPr lang="en-US" dirty="0" err="1" smtClean="0"/>
              <a:t>usterFY</a:t>
            </a:r>
            <a:r>
              <a:rPr lang="en-US" dirty="0" smtClean="0"/>
              <a:t> </a:t>
            </a:r>
            <a:r>
              <a:rPr lang="en-US" dirty="0"/>
              <a:t>and INNO Industry </a:t>
            </a:r>
            <a:r>
              <a:rPr lang="en-US" dirty="0" smtClean="0"/>
              <a:t>projects</a:t>
            </a:r>
            <a:r>
              <a:rPr lang="sk-SK" dirty="0" smtClean="0"/>
              <a:t>),</a:t>
            </a:r>
            <a:r>
              <a:rPr lang="en-US" dirty="0" smtClean="0"/>
              <a:t> </a:t>
            </a:r>
            <a:endParaRPr lang="sk-SK" dirty="0" smtClean="0"/>
          </a:p>
          <a:p>
            <a:r>
              <a:rPr lang="en-US" dirty="0" smtClean="0"/>
              <a:t>Completion </a:t>
            </a:r>
            <a:r>
              <a:rPr lang="en-US" dirty="0"/>
              <a:t>of the SIEA expert team in cooperation with VDI </a:t>
            </a:r>
            <a:r>
              <a:rPr lang="en-US" dirty="0" smtClean="0"/>
              <a:t>VDE</a:t>
            </a:r>
            <a:r>
              <a:rPr lang="sk-SK" dirty="0" smtClean="0"/>
              <a:t>,</a:t>
            </a:r>
          </a:p>
          <a:p>
            <a:r>
              <a:rPr lang="en-US" dirty="0" smtClean="0"/>
              <a:t>Preparation </a:t>
            </a:r>
            <a:r>
              <a:rPr lang="en-US" dirty="0"/>
              <a:t>of a national certification system for industrial </a:t>
            </a:r>
            <a:r>
              <a:rPr lang="en-US" dirty="0" smtClean="0"/>
              <a:t>clusters</a:t>
            </a:r>
            <a:r>
              <a:rPr lang="sk-SK" dirty="0" smtClean="0"/>
              <a:t>,</a:t>
            </a:r>
          </a:p>
          <a:p>
            <a:r>
              <a:rPr lang="en-US" dirty="0" smtClean="0"/>
              <a:t>Preparation </a:t>
            </a:r>
            <a:r>
              <a:rPr lang="en-US" dirty="0"/>
              <a:t>of an updated version of the DM Scheme for the Support of Industrial Cluster Organizations </a:t>
            </a:r>
            <a:r>
              <a:rPr lang="en-US" dirty="0" smtClean="0"/>
              <a:t> </a:t>
            </a:r>
            <a:r>
              <a:rPr lang="sk-SK" dirty="0" smtClean="0"/>
              <a:t>(s</a:t>
            </a:r>
            <a:r>
              <a:rPr lang="en-US" dirty="0" err="1" smtClean="0"/>
              <a:t>upport</a:t>
            </a:r>
            <a:r>
              <a:rPr lang="en-US" dirty="0" smtClean="0"/>
              <a:t> </a:t>
            </a:r>
            <a:r>
              <a:rPr lang="en-US" dirty="0"/>
              <a:t>from the </a:t>
            </a:r>
            <a:r>
              <a:rPr lang="sk-SK" dirty="0" smtClean="0"/>
              <a:t>s</a:t>
            </a:r>
            <a:r>
              <a:rPr lang="en-US" dirty="0" err="1" smtClean="0"/>
              <a:t>tate</a:t>
            </a:r>
            <a:r>
              <a:rPr lang="en-US" dirty="0" smtClean="0"/>
              <a:t> </a:t>
            </a:r>
            <a:r>
              <a:rPr lang="sk-SK" dirty="0" smtClean="0"/>
              <a:t>b</a:t>
            </a:r>
            <a:r>
              <a:rPr lang="en-US" dirty="0" err="1" smtClean="0"/>
              <a:t>udget</a:t>
            </a:r>
            <a:r>
              <a:rPr lang="sk-SK" dirty="0" smtClean="0"/>
              <a:t>)</a:t>
            </a:r>
          </a:p>
          <a:p>
            <a:r>
              <a:rPr lang="en-US" dirty="0" smtClean="0"/>
              <a:t>Raising </a:t>
            </a:r>
            <a:r>
              <a:rPr lang="en-US" dirty="0"/>
              <a:t>awareness of </a:t>
            </a:r>
            <a:r>
              <a:rPr lang="en-US" dirty="0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clusters</a:t>
            </a:r>
            <a:r>
              <a:rPr lang="en-US" dirty="0" smtClean="0"/>
              <a:t> </a:t>
            </a:r>
            <a:r>
              <a:rPr lang="en-US" dirty="0"/>
              <a:t>importance </a:t>
            </a:r>
            <a:endParaRPr lang="sk-SK" dirty="0" smtClean="0"/>
          </a:p>
          <a:p>
            <a:r>
              <a:rPr lang="en-US" dirty="0" smtClean="0"/>
              <a:t>Increased interest of SMEs in joining clusters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90022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SIEA Expert Cluster Team  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Ing. Artur Bobovnický CSc.</a:t>
            </a:r>
          </a:p>
          <a:p>
            <a:pPr marL="0" indent="0">
              <a:buNone/>
            </a:pPr>
            <a:r>
              <a:rPr lang="sk-SK" dirty="0" smtClean="0"/>
              <a:t>RNDr. Vladimír Borza</a:t>
            </a:r>
          </a:p>
          <a:p>
            <a:pPr marL="0" indent="0">
              <a:buNone/>
            </a:pPr>
            <a:r>
              <a:rPr lang="sk-SK" dirty="0" smtClean="0"/>
              <a:t>Ing. Peter Adamovský, PhD.</a:t>
            </a:r>
          </a:p>
          <a:p>
            <a:pPr marL="0" indent="0">
              <a:buNone/>
            </a:pPr>
            <a:r>
              <a:rPr lang="sk-SK" dirty="0" smtClean="0"/>
              <a:t>RNDr. Katarína Ružičková</a:t>
            </a:r>
          </a:p>
          <a:p>
            <a:pPr marL="0" indent="0">
              <a:buNone/>
            </a:pPr>
            <a:r>
              <a:rPr lang="sk-SK" dirty="0" smtClean="0"/>
              <a:t>Ing. Renáta Magulová</a:t>
            </a:r>
          </a:p>
          <a:p>
            <a:pPr marL="0" indent="0">
              <a:buNone/>
            </a:pPr>
            <a:r>
              <a:rPr lang="sk-SK" dirty="0" smtClean="0"/>
              <a:t>Mgr. Alexandra Vavrdová</a:t>
            </a:r>
          </a:p>
          <a:p>
            <a:pPr marL="0" indent="0">
              <a:buNone/>
            </a:pPr>
            <a:r>
              <a:rPr lang="sk-SK" dirty="0" smtClean="0"/>
              <a:t>Ing. Lucia Vančo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772"/>
          <a:stretch/>
        </p:blipFill>
        <p:spPr>
          <a:xfrm>
            <a:off x="3921816" y="1197273"/>
            <a:ext cx="4593534" cy="199116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7" r="12772" b="22716"/>
          <a:stretch/>
        </p:blipFill>
        <p:spPr>
          <a:xfrm>
            <a:off x="4572000" y="2683994"/>
            <a:ext cx="4466128" cy="187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5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duotone>
              <a:prstClr val="black"/>
              <a:schemeClr val="accent1">
                <a:tint val="45000"/>
                <a:satMod val="40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 form the ClusterFY project  </a:t>
            </a:r>
            <a:endParaRPr lang="en-US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</a:rPr>
              <a:t>11/01/2022: </a:t>
            </a:r>
            <a:r>
              <a:rPr lang="en-US" sz="2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ClusterFY Workshop on cluster performance in pandemic era 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</a:rPr>
              <a:t> with following </a:t>
            </a:r>
            <a:r>
              <a:rPr lang="sk-SK" sz="2200" dirty="0" smtClean="0">
                <a:latin typeface="Calibri" panose="020F0502020204030204" pitchFamily="34" charset="0"/>
                <a:ea typeface="Calibri" panose="020F0502020204030204" pitchFamily="34" charset="0"/>
              </a:rPr>
              <a:t>agenda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</a:rPr>
              <a:t>: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sk-SK" sz="2200" dirty="0" smtClean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</a:rPr>
              <a:t>Presentation of a jointly performed survey in ClusterFY partner regions: „</a:t>
            </a:r>
            <a:r>
              <a:rPr lang="en-US" sz="2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COVID19 impact on clusters: needs, challenges and recovery process„</a:t>
            </a:r>
          </a:p>
          <a:p>
            <a:pPr marL="0" indent="0">
              <a:spcAft>
                <a:spcPts val="0"/>
              </a:spcAft>
              <a:buNone/>
            </a:pPr>
            <a:r>
              <a:rPr lang="sk-SK" sz="2200" dirty="0" smtClean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</a:rPr>
              <a:t>Presentation on </a:t>
            </a:r>
            <a:r>
              <a:rPr lang="en-US" sz="22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TCIs findings from clusters in COVID recovery study</a:t>
            </a:r>
          </a:p>
          <a:p>
            <a:pPr>
              <a:spcAft>
                <a:spcPts val="0"/>
              </a:spcAft>
            </a:pP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</a:rPr>
              <a:t>More information from webinar are available on the Slovak cluster monitor</a:t>
            </a:r>
            <a:r>
              <a:rPr lang="sk-SK" sz="2200" dirty="0" smtClean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sk-SK" dirty="0">
                <a:hlinkClick r:id="rId3"/>
              </a:rPr>
              <a:t>https://www.inovujme.sk/sk/aktuality</a:t>
            </a:r>
            <a:endParaRPr lang="en-US" sz="22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sk-SK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8101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DISCUSSION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Thank </a:t>
            </a:r>
            <a:r>
              <a:rPr lang="en-US" b="1" dirty="0"/>
              <a:t>you for your </a:t>
            </a:r>
            <a:r>
              <a:rPr lang="en-US" b="1" dirty="0" smtClean="0"/>
              <a:t>attention</a:t>
            </a:r>
            <a:endParaRPr lang="sk-SK" b="1" dirty="0"/>
          </a:p>
          <a:p>
            <a:pPr marL="0" indent="0">
              <a:buNone/>
            </a:pPr>
            <a:r>
              <a:rPr lang="sk-SK" sz="4000" b="1" dirty="0" smtClean="0"/>
              <a:t>Q </a:t>
            </a:r>
            <a:r>
              <a:rPr lang="en-US" sz="4000" b="1" dirty="0">
                <a:solidFill>
                  <a:prstClr val="black"/>
                </a:solidFill>
              </a:rPr>
              <a:t>&amp;</a:t>
            </a:r>
            <a:r>
              <a:rPr lang="sk-SK" sz="4000" b="1" dirty="0">
                <a:solidFill>
                  <a:prstClr val="black"/>
                </a:solidFill>
              </a:rPr>
              <a:t> A</a:t>
            </a:r>
            <a:endParaRPr lang="sk-SK" sz="4000" b="1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err="1" smtClean="0"/>
              <a:t>vladimir.borza</a:t>
            </a:r>
            <a:r>
              <a:rPr lang="en-US" dirty="0" smtClean="0"/>
              <a:t>@</a:t>
            </a:r>
            <a:r>
              <a:rPr lang="sk-SK" dirty="0" smtClean="0"/>
              <a:t>siea.gov.sk  </a:t>
            </a:r>
          </a:p>
          <a:p>
            <a:pPr marL="0" indent="0">
              <a:buNone/>
            </a:pPr>
            <a:r>
              <a:rPr lang="sk-SK" dirty="0" smtClean="0"/>
              <a:t>                        </a:t>
            </a:r>
            <a:r>
              <a:rPr lang="en-US" dirty="0" smtClean="0"/>
              <a:t>&amp;</a:t>
            </a:r>
          </a:p>
          <a:p>
            <a:pPr marL="0" indent="0">
              <a:buNone/>
            </a:pPr>
            <a:r>
              <a:rPr lang="sk-SK" dirty="0" smtClean="0"/>
              <a:t>	</a:t>
            </a:r>
            <a:r>
              <a:rPr lang="sk-SK" dirty="0" err="1" smtClean="0"/>
              <a:t>renata.magulova</a:t>
            </a:r>
            <a:r>
              <a:rPr lang="en-US" dirty="0" smtClean="0"/>
              <a:t>@</a:t>
            </a:r>
            <a:r>
              <a:rPr lang="sk-SK" dirty="0" smtClean="0"/>
              <a:t>siea.gov.sk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092"/>
            <a:ext cx="1523645" cy="197277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4" t="13210" r="19528" b="23050"/>
          <a:stretch/>
        </p:blipFill>
        <p:spPr>
          <a:xfrm>
            <a:off x="6194169" y="2778568"/>
            <a:ext cx="1338838" cy="164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0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1084</TotalTime>
  <Words>579</Words>
  <Application>Microsoft Office PowerPoint</Application>
  <PresentationFormat>Prezentácia na obrazovke (16:9)</PresentationFormat>
  <Paragraphs>60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1" baseType="lpstr">
      <vt:lpstr>Arial</vt:lpstr>
      <vt:lpstr>Calibri</vt:lpstr>
      <vt:lpstr>Motív balíka Office</vt:lpstr>
      <vt:lpstr>ESCA Certification in Slovakia  Vladimír Borza-Renáta Magulová </vt:lpstr>
      <vt:lpstr>RECENT HISTORY OF CERTIFICATION</vt:lpstr>
      <vt:lpstr>CURRENT SITUATION</vt:lpstr>
      <vt:lpstr>IMPACT OF CERTIFICATION ON THE CLUSTER ECOSYSTEM</vt:lpstr>
      <vt:lpstr>OUTPUTS AND RESULTS</vt:lpstr>
      <vt:lpstr>SIEA Expert Cluster Team  </vt:lpstr>
      <vt:lpstr>NEWS form the ClusterFY project  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Microsoft Office User</dc:creator>
  <cp:lastModifiedBy>Magulova Renata</cp:lastModifiedBy>
  <cp:revision>65</cp:revision>
  <cp:lastPrinted>2022-01-12T08:11:59Z</cp:lastPrinted>
  <dcterms:created xsi:type="dcterms:W3CDTF">2021-02-02T14:01:57Z</dcterms:created>
  <dcterms:modified xsi:type="dcterms:W3CDTF">2022-01-20T07:44:10Z</dcterms:modified>
</cp:coreProperties>
</file>